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64" r:id="rId4"/>
    <p:sldId id="258" r:id="rId5"/>
    <p:sldId id="259" r:id="rId6"/>
    <p:sldId id="266" r:id="rId7"/>
    <p:sldId id="267" r:id="rId8"/>
    <p:sldId id="265" r:id="rId9"/>
    <p:sldId id="260" r:id="rId10"/>
    <p:sldId id="268" r:id="rId11"/>
    <p:sldId id="269" r:id="rId12"/>
    <p:sldId id="270" r:id="rId13"/>
    <p:sldId id="271" r:id="rId14"/>
    <p:sldId id="316" r:id="rId15"/>
    <p:sldId id="317" r:id="rId16"/>
    <p:sldId id="315" r:id="rId17"/>
    <p:sldId id="318" r:id="rId18"/>
    <p:sldId id="314" r:id="rId19"/>
    <p:sldId id="272" r:id="rId20"/>
    <p:sldId id="273" r:id="rId21"/>
    <p:sldId id="277" r:id="rId22"/>
    <p:sldId id="274" r:id="rId23"/>
    <p:sldId id="284" r:id="rId24"/>
    <p:sldId id="309" r:id="rId25"/>
    <p:sldId id="310" r:id="rId26"/>
    <p:sldId id="312" r:id="rId28"/>
    <p:sldId id="313" r:id="rId29"/>
    <p:sldId id="296" r:id="rId30"/>
    <p:sldId id="288" r:id="rId31"/>
    <p:sldId id="290" r:id="rId32"/>
    <p:sldId id="291" r:id="rId33"/>
    <p:sldId id="292" r:id="rId34"/>
    <p:sldId id="289" r:id="rId35"/>
    <p:sldId id="262" r:id="rId36"/>
    <p:sldId id="295" r:id="rId37"/>
    <p:sldId id="307" r:id="rId38"/>
    <p:sldId id="293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eilei" initials="w" lastIdx="3" clrIdx="6"/>
  <p:cmAuthor id="0" name="微软用户" initials="微软用户" lastIdx="0" clrIdx="0"/>
  <p:cmAuthor id="1" name="林 雨欣" initials="林" lastIdx="1" clrIdx="0"/>
  <p:cmAuthor id="8" name="Carson33" initials="Carson33" lastIdx="1" clrIdx="7"/>
  <p:cmAuthor id="2" name="pubb" initials="p" lastIdx="9" clrIdx="0"/>
  <p:cmAuthor id="3" name="lipeng" initials="l" lastIdx="1" clrIdx="1"/>
  <p:cmAuthor id="4" name="JY" initials="J" lastIdx="5" clrIdx="0"/>
  <p:cmAuthor id="5" name="作者" initials="作" lastIdx="0" clrIdx="2"/>
  <p:cmAuthor id="6" name="hualet" initials="h" lastIdx="6" clrIdx="5"/>
  <p:cmAuthor id="9" name="hanqingchun" initials="h" lastIdx="1" clrIdx="4"/>
  <p:cmAuthor id="11" name="yxw" initials="y" lastIdx="1" clrIdx="10"/>
  <p:cmAuthor id="12" name="UOS" initials="UOS" lastIdx="8" clrIdx="11"/>
  <p:cmAuthor id="13" name="uos" initials="u" lastIdx="2" clrIdx="12"/>
  <p:cmAuthor id="14" name="张鹏" initials="u" lastIdx="4" clrIdx="13"/>
  <p:cmAuthor id="10" name="李超（IT）" initials="L" lastIdx="2" clrIdx="9"/>
  <p:cmAuthor id="15" name="Kiran Everson" initials="KE" lastIdx="2" clrIdx="14"/>
  <p:cmAuthor id="16" name="Ryoka Deng" initials="RD" lastIdx="1" clrIdx="15"/>
  <p:cmAuthor id="18" name="yangjin" initials="y" lastIdx="1" clrIdx="17"/>
  <p:cmAuthor id="17" name="特 皮" initials="特" lastIdx="3" clrIdx="16"/>
  <p:cmAuthor id="19" name="cookie" initials="c" lastIdx="2" clrIdx="18"/>
  <p:cmAuthor id="21" name="Administrator" initials="A" lastIdx="41" clrIdx="0"/>
  <p:cmAuthor id="22" name="冯智强" initials="冯" lastIdx="2" clrIdx="14"/>
  <p:cmAuthor id="23" name="Redeker, Yolanda" initials="R" lastIdx="9" clrIdx="1"/>
  <p:cmAuthor id="24" name="yubaoquan" initials="y" lastIdx="1" clrIdx="4"/>
  <p:cmAuthor id="25" name="未知用户2" initials="未" lastIdx="27" clrIdx="1"/>
  <p:cmAuthor id="26" name="hj" initials="h" lastIdx="2" clrIdx="2"/>
  <p:cmAuthor id="27" name="IKKI" initials="I" lastIdx="1" clrIdx="0"/>
  <p:cmAuthor id="28" name="easytosay@163.com" initials="e" lastIdx="2" clrIdx="16"/>
  <p:cmAuthor id="29" name="yueliang" initials="y" lastIdx="1" clrIdx="17"/>
  <p:cmAuthor id="30" name="彭浩" initials="彭" lastIdx="1" clrIdx="4"/>
  <p:cmAuthor id="31" name="zyrstz" initials="z" lastIdx="11" clrIdx="11"/>
  <p:cmAuthor id="32" name="庞尔慧" initials="庞" lastIdx="91" clrIdx="12"/>
  <p:cmAuthor id="33" name="XMY" initials="X" lastIdx="1" clrIdx="18"/>
  <p:cmAuthor id="34" name="xmy" initials="x" lastIdx="4" clrIdx="19"/>
  <p:cmAuthor id="35" name="wum20" initials="w" lastIdx="1" clrIdx="7"/>
  <p:cmAuthor id="36" name="未知用户3" initials="未" lastIdx="3" clrIdx="0"/>
  <p:cmAuthor id="37" name="武敏" initials="武" lastIdx="2" clrIdx="8"/>
  <p:cmAuthor id="38" name="ZYSR-XY" initials="Z" lastIdx="6" clrIdx="10"/>
  <p:cmAuthor id="39" name="刘颖" initials="刘" lastIdx="7" clrIdx="0"/>
  <p:cmAuthor id="40" name="song song" initials="s" lastIdx="1" clrIdx="0"/>
  <p:cmAuthor id="41" name="曾阿婷" initials="曾" lastIdx="1" clrIdx="16"/>
  <p:cmAuthor id="42" name="Mia Vida Villanueva" initials="M" lastIdx="1" clrIdx="0"/>
  <p:cmAuthor id="43" name="david bin" initials="d" lastIdx="3" clrIdx="0"/>
  <p:cmAuthor id="44" name="MLOONG" initials="M" lastIdx="1" clrIdx="0"/>
  <p:cmAuthor id="45" name="未知用户4" initials="未" lastIdx="6" clrIdx="0"/>
  <p:cmAuthor id="46" name="未知用户5" initials="未" lastIdx="2" clrIdx="0"/>
  <p:cmAuthor id="47" name="未知用户6" initials="未" lastIdx="1" clrIdx="0"/>
  <p:cmAuthor id="48" name=" " initials=" " lastIdx="1" clrIdx="16"/>
  <p:cmAuthor id="49" name="Liu Dong" initials="L" lastIdx="1" clrIdx="0"/>
  <p:cmAuthor id="50" name="Zhao Jing" initials="Z" lastIdx="1" clrIdx="2"/>
  <p:cmAuthor id="51" name="Xin Wang (IB)" initials="X" lastIdx="7" clrIdx="0"/>
  <p:cmAuthor id="52" name="YANQING BAO" initials="Y" lastIdx="3" clrIdx="0"/>
  <p:cmAuthor id="53" name="Haiyang Wang" initials="H" lastIdx="4" clrIdx="2"/>
  <p:cmAuthor id="54" name="Roet-Reinking, Nathalie" initials="R" lastIdx="1" clrIdx="0"/>
  <p:cmAuthor id="55" name="张金龙" initials="张" lastIdx="9" clrIdx="0"/>
  <p:cmAuthor id="56" name="祝惠蓉" initials="祝" lastIdx="3" clrIdx="8"/>
  <p:cmAuthor id="57" name="陈俊奕" initials="陈" lastIdx="1" clrIdx="20"/>
  <p:cmAuthor id="58" name="宋海锐" initials="宋" lastIdx="2" clrIdx="68"/>
  <p:cmAuthor id="59" name="zhoulifang" initials="z" lastIdx="1" clrIdx="69"/>
  <p:cmAuthor id="60" name="杨素雯" initials="杨" lastIdx="30" clrIdx="1"/>
  <p:cmAuthor id="61" name="lili" initials="l" lastIdx="2" clrIdx="57"/>
  <p:cmAuthor id="20" name="wangzf" initials="w" lastIdx="1" clrIdx="19"/>
  <p:cmAuthor id="63" name="zhangpeng" initials="z" lastIdx="7" clrIdx="62"/>
  <p:cmAuthor id="64" name="Bruce-Ke" initials="B" lastIdx="5" clrIdx="63"/>
  <p:cmAuthor id="65" name="wind" initials="w" lastIdx="8" clrIdx="6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398" y="451"/>
      </p:cViewPr>
      <p:guideLst>
        <p:guide orient="horz" pos="221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26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0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3" name="图片 2" descr="资源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flipH="1">
            <a:off x="264160" y="4497705"/>
            <a:ext cx="1713865" cy="1601470"/>
          </a:xfrm>
          <a:prstGeom prst="rect">
            <a:avLst/>
          </a:prstGeom>
        </p:spPr>
      </p:pic>
      <p:pic>
        <p:nvPicPr>
          <p:cNvPr id="9" name="图片 8" descr="e0b76bcdd6ba91b85399e54577b86e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121" name="图片 1" descr="169 B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3" y="-215"/>
            <a:ext cx="12193201" cy="685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12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表情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95585" y="5380990"/>
            <a:ext cx="1470660" cy="1282065"/>
          </a:xfrm>
          <a:prstGeom prst="rect">
            <a:avLst/>
          </a:prstGeom>
        </p:spPr>
      </p:pic>
      <p:pic>
        <p:nvPicPr>
          <p:cNvPr id="7" name="图片 6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1" descr="169 B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" y="-28155"/>
            <a:ext cx="12193201" cy="685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14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e0b76bcdd6ba91b85399e54577b86e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4097" name="图片 1" descr="169 B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780" y="0"/>
            <a:ext cx="1221105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-18415" y="822960"/>
            <a:ext cx="12240895" cy="6149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" strike="noStrike" noProof="1"/>
          </a:p>
        </p:txBody>
      </p:sp>
      <p:pic>
        <p:nvPicPr>
          <p:cNvPr id="12" name="图片 11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大蓝c"/>
          <p:cNvPicPr>
            <a:picLocks noChangeAspect="1"/>
          </p:cNvPicPr>
          <p:nvPr userDrawn="1"/>
        </p:nvPicPr>
        <p:blipFill>
          <a:blip r:embed="rId4"/>
          <a:srcRect b="88451"/>
          <a:stretch>
            <a:fillRect/>
          </a:stretch>
        </p:blipFill>
        <p:spPr>
          <a:xfrm>
            <a:off x="1905" y="0"/>
            <a:ext cx="12190730" cy="1056640"/>
          </a:xfrm>
          <a:prstGeom prst="rect">
            <a:avLst/>
          </a:prstGeom>
        </p:spPr>
      </p:pic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4100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资源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0680" y="4992370"/>
            <a:ext cx="1056640" cy="1322070"/>
          </a:xfrm>
          <a:prstGeom prst="rect">
            <a:avLst/>
          </a:prstGeom>
        </p:spPr>
      </p:pic>
      <p:pic>
        <p:nvPicPr>
          <p:cNvPr id="9" name="图片 8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73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AAA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540" y="189230"/>
            <a:ext cx="2042795" cy="394335"/>
          </a:xfrm>
          <a:prstGeom prst="rect">
            <a:avLst/>
          </a:prstGeom>
        </p:spPr>
      </p:pic>
      <p:pic>
        <p:nvPicPr>
          <p:cNvPr id="4100" name="图片 4" descr="yun"/>
          <p:cNvPicPr>
            <a:picLocks noChangeAspect="1"/>
          </p:cNvPicPr>
          <p:nvPr userDrawn="1"/>
        </p:nvPicPr>
        <p:blipFill>
          <a:blip r:embed="rId6"/>
          <a:srcRect r="-254" b="23749"/>
          <a:stretch>
            <a:fillRect/>
          </a:stretch>
        </p:blipFill>
        <p:spPr>
          <a:xfrm flipH="1">
            <a:off x="-38100" y="5927725"/>
            <a:ext cx="12230100" cy="1045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资源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419080" y="5087620"/>
            <a:ext cx="1158240" cy="1377315"/>
          </a:xfrm>
          <a:prstGeom prst="rect">
            <a:avLst/>
          </a:prstGeom>
        </p:spPr>
      </p:pic>
      <p:pic>
        <p:nvPicPr>
          <p:cNvPr id="2" name="图片 1" descr="e0b76bcdd6ba91b85399e54577b86e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91750" y="151130"/>
            <a:ext cx="1694815" cy="602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7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76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9.xml"/><Relationship Id="rId2" Type="http://schemas.openxmlformats.org/officeDocument/2006/relationships/image" Target="../media/image15.png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1.xml"/><Relationship Id="rId2" Type="http://schemas.openxmlformats.org/officeDocument/2006/relationships/image" Target="../media/image15.png"/><Relationship Id="rId1" Type="http://schemas.openxmlformats.org/officeDocument/2006/relationships/tags" Target="../tags/tag8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4.xml"/><Relationship Id="rId4" Type="http://schemas.openxmlformats.org/officeDocument/2006/relationships/image" Target="../media/image32.png"/><Relationship Id="rId3" Type="http://schemas.openxmlformats.org/officeDocument/2006/relationships/tags" Target="../tags/tag83.xml"/><Relationship Id="rId2" Type="http://schemas.openxmlformats.org/officeDocument/2006/relationships/image" Target="../media/image15.png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6.xml"/><Relationship Id="rId2" Type="http://schemas.openxmlformats.org/officeDocument/2006/relationships/image" Target="../media/image15.png"/><Relationship Id="rId1" Type="http://schemas.openxmlformats.org/officeDocument/2006/relationships/tags" Target="../tags/tag8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8.xml"/><Relationship Id="rId2" Type="http://schemas.openxmlformats.org/officeDocument/2006/relationships/image" Target="../media/image15.png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0.xml"/><Relationship Id="rId2" Type="http://schemas.openxmlformats.org/officeDocument/2006/relationships/image" Target="../media/image15.png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3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5.xml"/><Relationship Id="rId3" Type="http://schemas.openxmlformats.org/officeDocument/2006/relationships/image" Target="../media/image33.png"/><Relationship Id="rId2" Type="http://schemas.openxmlformats.org/officeDocument/2006/relationships/tags" Target="../tags/tag94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98.xml"/><Relationship Id="rId5" Type="http://schemas.openxmlformats.org/officeDocument/2006/relationships/image" Target="../media/image35.png"/><Relationship Id="rId4" Type="http://schemas.openxmlformats.org/officeDocument/2006/relationships/tags" Target="../tags/tag97.xml"/><Relationship Id="rId3" Type="http://schemas.openxmlformats.org/officeDocument/2006/relationships/image" Target="../media/image34.png"/><Relationship Id="rId2" Type="http://schemas.openxmlformats.org/officeDocument/2006/relationships/tags" Target="../tags/tag96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0.xml"/><Relationship Id="rId3" Type="http://schemas.openxmlformats.org/officeDocument/2006/relationships/image" Target="../media/image36.jpeg"/><Relationship Id="rId2" Type="http://schemas.openxmlformats.org/officeDocument/2006/relationships/tags" Target="../tags/tag99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tags" Target="../tags/tag10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3.xml"/><Relationship Id="rId3" Type="http://schemas.openxmlformats.org/officeDocument/2006/relationships/image" Target="../media/image39.png"/><Relationship Id="rId2" Type="http://schemas.openxmlformats.org/officeDocument/2006/relationships/tags" Target="../tags/tag10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5.xml"/><Relationship Id="rId3" Type="http://schemas.openxmlformats.org/officeDocument/2006/relationships/image" Target="../media/image40.png"/><Relationship Id="rId2" Type="http://schemas.openxmlformats.org/officeDocument/2006/relationships/tags" Target="../tags/tag10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7.xml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106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image" Target="../media/image41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image" Target="../media/image42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2.xml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61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45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19.xml"/><Relationship Id="rId2" Type="http://schemas.openxmlformats.org/officeDocument/2006/relationships/image" Target="../media/image15.png"/><Relationship Id="rId1" Type="http://schemas.openxmlformats.org/officeDocument/2006/relationships/tags" Target="../tags/tag11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5.xml"/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2" Type="http://schemas.openxmlformats.org/officeDocument/2006/relationships/image" Target="../media/image15.png"/><Relationship Id="rId1" Type="http://schemas.openxmlformats.org/officeDocument/2006/relationships/tags" Target="../tags/tag6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6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66.xml"/><Relationship Id="rId2" Type="http://schemas.openxmlformats.org/officeDocument/2006/relationships/image" Target="../media/image15.png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69.xml"/><Relationship Id="rId3" Type="http://schemas.openxmlformats.org/officeDocument/2006/relationships/image" Target="../media/image20.png"/><Relationship Id="rId2" Type="http://schemas.openxmlformats.org/officeDocument/2006/relationships/tags" Target="../tags/tag68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0.xml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15.png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74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411220" y="1340485"/>
            <a:ext cx="5361305" cy="864235"/>
          </a:xfrm>
          <a:prstGeom prst="round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5"/>
          <p:cNvSpPr txBox="1"/>
          <p:nvPr>
            <p:custDataLst>
              <p:tags r:id="rId1"/>
            </p:custDataLst>
          </p:nvPr>
        </p:nvSpPr>
        <p:spPr>
          <a:xfrm>
            <a:off x="3046095" y="1511935"/>
            <a:ext cx="6055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800" b="1">
                <a:solidFill>
                  <a:srgbClr val="7030A0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个人随想录：开源之旅的点滴</a:t>
            </a:r>
            <a:endParaRPr lang="zh-CN" altLang="en-US" sz="2800" b="1">
              <a:solidFill>
                <a:srgbClr val="7030A0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9" name="副标题 9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24059" y="2564620"/>
            <a:ext cx="12196588" cy="1295528"/>
          </a:xfrm>
        </p:spPr>
        <p:txBody>
          <a:bodyPr anchor="t" anchorCtr="0">
            <a:normAutofit lnSpcReduction="10000"/>
          </a:bodyPr>
          <a:lstStyle/>
          <a:p>
            <a:pPr marL="0" indent="0" algn="ctr" defTabSz="914400">
              <a:buClrTx/>
              <a:buSzTx/>
              <a:buFontTx/>
              <a:buNone/>
            </a:pPr>
            <a:r>
              <a:rPr lang="en-US" altLang="zh-CN" sz="2800" b="1" kern="1200" baseline="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deepin</a:t>
            </a:r>
            <a:endParaRPr lang="zh-CN" altLang="en-US" sz="2800" b="1" kern="1200" baseline="0" dirty="0">
              <a:solidFill>
                <a:srgbClr val="7030A0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+mn-cs"/>
            </a:endParaRPr>
          </a:p>
          <a:p>
            <a:pPr marL="0" indent="0" algn="ctr" defTabSz="914400">
              <a:buClrTx/>
              <a:buSzTx/>
              <a:buFontTx/>
              <a:buNone/>
            </a:pPr>
            <a:r>
              <a:rPr lang="zh-CN" altLang="en-US" sz="2800" b="1" kern="1200" baseline="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+mn-cs"/>
              </a:rPr>
              <a:t>袁泉</a:t>
            </a:r>
            <a:endParaRPr lang="zh-CN" altLang="en-US" sz="2800" b="1" kern="1200" baseline="0" dirty="0">
              <a:solidFill>
                <a:srgbClr val="7030A0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+mn-cs"/>
            </a:endParaRPr>
          </a:p>
        </p:txBody>
      </p:sp>
      <p:sp>
        <p:nvSpPr>
          <p:cNvPr id="13" name="文本框 11"/>
          <p:cNvSpPr txBox="1"/>
          <p:nvPr>
            <p:custDataLst>
              <p:tags r:id="rId3"/>
            </p:custDataLst>
          </p:nvPr>
        </p:nvSpPr>
        <p:spPr>
          <a:xfrm>
            <a:off x="-3387" y="4187278"/>
            <a:ext cx="12190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2024</a:t>
            </a:r>
            <a:r>
              <a:rPr lang="zh-CN" altLang="en-US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年</a:t>
            </a:r>
            <a:r>
              <a:rPr lang="en-US" altLang="zh-CN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11</a:t>
            </a:r>
            <a:r>
              <a:rPr lang="zh-CN" altLang="en-US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月</a:t>
            </a:r>
            <a:r>
              <a:rPr lang="en-US" altLang="zh-CN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30</a:t>
            </a:r>
            <a:r>
              <a:rPr lang="zh-CN" altLang="en-US" sz="2400" dirty="0">
                <a:solidFill>
                  <a:srgbClr val="7030A0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宋体" panose="02010600030101010101" pitchFamily="2" charset="-122"/>
              </a:rPr>
              <a:t>日</a:t>
            </a:r>
            <a:endParaRPr lang="zh-CN" altLang="en-US" sz="2400" dirty="0">
              <a:solidFill>
                <a:srgbClr val="7030A0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47" y="5434606"/>
            <a:ext cx="1144180" cy="1144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415" y="5434606"/>
            <a:ext cx="2329300" cy="946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1" y="5154937"/>
            <a:ext cx="1423851" cy="14238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502921" y="6578784"/>
            <a:ext cx="258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华中科技大学开放原子开源俱乐部</a:t>
            </a:r>
            <a:endParaRPr lang="zh-CN" altLang="en-US" sz="1200" b="1">
              <a:solidFill>
                <a:srgbClr val="7030A0"/>
              </a:solidFill>
              <a:ea typeface="阿里巴巴普惠体 3.0 65 Medium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2320" y="6587328"/>
            <a:ext cx="219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清华大学开源操作系统训练营</a:t>
            </a:r>
            <a:endParaRPr lang="zh-CN" altLang="en-US" sz="1200" b="1">
              <a:solidFill>
                <a:srgbClr val="7030A0"/>
              </a:solidFill>
              <a:ea typeface="阿里巴巴普惠体 3.0 65 Medium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9754" y="6578785"/>
            <a:ext cx="139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RustSBI</a:t>
            </a:r>
            <a:r>
              <a:rPr lang="zh-CN" altLang="en-US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开源社区</a:t>
            </a:r>
            <a:endParaRPr lang="zh-CN" altLang="en-US" sz="1200" b="1">
              <a:solidFill>
                <a:srgbClr val="7030A0"/>
              </a:solidFill>
              <a:ea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10" y="5509051"/>
            <a:ext cx="2250164" cy="7974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73166" y="6520456"/>
            <a:ext cx="1749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deepin</a:t>
            </a:r>
            <a:r>
              <a:rPr lang="zh-CN" altLang="en-US" sz="1200" b="1">
                <a:solidFill>
                  <a:srgbClr val="7030A0"/>
                </a:solidFill>
                <a:ea typeface="阿里巴巴普惠体 3.0 65 Medium" panose="00020600040101010101" charset="-122"/>
              </a:rPr>
              <a:t>（深度）社区</a:t>
            </a:r>
            <a:endParaRPr lang="zh-CN" altLang="en-US" sz="1200" b="1">
              <a:solidFill>
                <a:srgbClr val="7030A0"/>
              </a:solidFill>
              <a:ea typeface="阿里巴巴普惠体 3.0 65 Medium" panose="0002060004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75" y="1203325"/>
            <a:ext cx="4304030" cy="2420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" y="1203960"/>
            <a:ext cx="4118610" cy="2419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40" y="3844290"/>
            <a:ext cx="4304665" cy="2787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0" y="3917315"/>
            <a:ext cx="4118610" cy="26409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42940" y="706120"/>
            <a:ext cx="45847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</a:t>
            </a:r>
            <a:endParaRPr lang="zh-CN" altLang="en-US"/>
          </a:p>
          <a:p>
            <a:r>
              <a:rPr lang="zh-CN" altLang="en-US"/>
              <a:t>未</a:t>
            </a:r>
            <a:endParaRPr lang="zh-CN" altLang="en-US"/>
          </a:p>
          <a:p>
            <a:r>
              <a:rPr lang="zh-CN" altLang="en-US"/>
              <a:t>来</a:t>
            </a:r>
            <a:endParaRPr lang="zh-CN" altLang="en-US"/>
          </a:p>
          <a:p>
            <a:r>
              <a:rPr lang="zh-CN" altLang="en-US"/>
              <a:t>充</a:t>
            </a:r>
            <a:endParaRPr lang="zh-CN" altLang="en-US"/>
          </a:p>
          <a:p>
            <a:r>
              <a:rPr lang="zh-CN" altLang="en-US"/>
              <a:t>满</a:t>
            </a:r>
            <a:endParaRPr lang="zh-CN" altLang="en-US"/>
          </a:p>
          <a:p>
            <a:r>
              <a:rPr lang="zh-CN" altLang="en-US"/>
              <a:t>憧</a:t>
            </a:r>
            <a:endParaRPr lang="zh-CN" altLang="en-US"/>
          </a:p>
          <a:p>
            <a:r>
              <a:rPr lang="zh-CN" altLang="en-US"/>
              <a:t>憬</a:t>
            </a:r>
            <a:endParaRPr lang="zh-CN" altLang="en-US"/>
          </a:p>
          <a:p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大</a:t>
            </a:r>
            <a:endParaRPr lang="zh-CN" altLang="en-US"/>
          </a:p>
          <a:p>
            <a:r>
              <a:rPr lang="zh-CN" altLang="en-US"/>
              <a:t>学</a:t>
            </a:r>
            <a:endParaRPr lang="zh-CN" altLang="en-US"/>
          </a:p>
          <a:p>
            <a:r>
              <a:rPr lang="zh-CN" altLang="en-US"/>
              <a:t>生</a:t>
            </a:r>
            <a:endParaRPr lang="zh-CN" altLang="en-US"/>
          </a:p>
          <a:p>
            <a:r>
              <a:rPr lang="zh-CN" altLang="en-US"/>
              <a:t>心</a:t>
            </a:r>
            <a:endParaRPr lang="zh-CN" altLang="en-US"/>
          </a:p>
          <a:p>
            <a:r>
              <a:rPr lang="zh-CN" altLang="en-US"/>
              <a:t>里</a:t>
            </a:r>
            <a:endParaRPr lang="zh-CN" altLang="en-US"/>
          </a:p>
          <a:p>
            <a:r>
              <a:rPr lang="zh-CN" altLang="en-US"/>
              <a:t>种</a:t>
            </a:r>
            <a:endParaRPr lang="zh-CN" altLang="en-US"/>
          </a:p>
          <a:p>
            <a:r>
              <a:rPr lang="zh-CN" altLang="en-US"/>
              <a:t>下</a:t>
            </a:r>
            <a:endParaRPr lang="zh-CN" altLang="en-US"/>
          </a:p>
          <a:p>
            <a:r>
              <a:rPr lang="zh-CN" altLang="en-US"/>
              <a:t>了</a:t>
            </a:r>
            <a:endParaRPr lang="zh-CN" altLang="en-US"/>
          </a:p>
          <a:p>
            <a:r>
              <a:rPr lang="zh-CN" altLang="en-US"/>
              <a:t>宝</a:t>
            </a:r>
            <a:endParaRPr lang="zh-CN" altLang="en-US"/>
          </a:p>
          <a:p>
            <a:r>
              <a:rPr lang="zh-CN" altLang="en-US"/>
              <a:t>贵</a:t>
            </a:r>
            <a:endParaRPr lang="zh-CN" altLang="en-US"/>
          </a:p>
          <a:p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种</a:t>
            </a:r>
            <a:endParaRPr lang="zh-CN" altLang="en-US"/>
          </a:p>
          <a:p>
            <a:r>
              <a:rPr lang="zh-CN" altLang="en-US"/>
              <a:t>子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339250" y="1729833"/>
            <a:ext cx="207137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02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91480" y="2305685"/>
            <a:ext cx="5022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sz="3200" spc="600">
                <a:solidFill>
                  <a:srgbClr val="FFFFFF"/>
                </a:solidFill>
                <a:latin typeface="阿里巴巴普惠体 3.0 65 Medium"/>
                <a:sym typeface="+mn-ea"/>
              </a:rPr>
              <a:t>如何参与开源</a:t>
            </a:r>
            <a:endParaRPr lang="en-US" sz="3200" spc="600">
              <a:solidFill>
                <a:srgbClr val="FFFFFF"/>
              </a:solidFill>
              <a:latin typeface="阿里巴巴普惠体 3.0 65 Medium"/>
            </a:endParaRPr>
          </a:p>
          <a:p>
            <a:pPr algn="l"/>
            <a:endParaRPr lang="en-US" altLang="zh-CN" sz="3200" spc="600" dirty="0">
              <a:solidFill>
                <a:srgbClr val="FFFFFF"/>
              </a:solidFill>
              <a:latin typeface="阿里巴巴普惠体 3.0 65 Medium"/>
              <a:ea typeface="阿里巴巴普惠体 3.0 65 Medium" panose="00020600040101010101" charset="-122"/>
              <a:sym typeface="+mn-ea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1872615" y="3152775"/>
            <a:ext cx="774001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要想弄清楚开源是什么，首先要明确“开源”的“源”指的是什么？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4262755" y="3152775"/>
            <a:ext cx="322453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“源”指的是“源代码”</a:t>
            </a:r>
            <a:endParaRPr lang="zh-CN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4262755" y="1423035"/>
            <a:ext cx="322453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“源”指的是“源代码”</a:t>
            </a:r>
            <a:endParaRPr lang="zh-CN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65935" y="4037965"/>
            <a:ext cx="8217535" cy="1848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27020" y="217614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源代码是用某种编程语言编写的程序。</a:t>
            </a:r>
            <a:endParaRPr lang="zh-CN"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源代码需要通过编译器或解释器转换成机器语言。</a:t>
            </a:r>
            <a:endParaRPr lang="zh-CN"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计算机最终执行的是机器语言。</a:t>
            </a:r>
            <a:endParaRPr lang="zh-CN"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838200" y="2921635"/>
            <a:ext cx="105162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开源（ Open Source）：顾名思义是指“开放源代码”，代表着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share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和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use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，源可以被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大众审查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、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修改和增强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，最终达到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分享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和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使用双向促进的目的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838200" y="2921635"/>
            <a:ext cx="1051623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开源（ Open Source）：顾名思义是指“开放源代码”，代表着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share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和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use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，源可以被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大众审查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、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修改和增强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，最终达到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分享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和</a:t>
            </a:r>
            <a:r>
              <a:rPr sz="2000" b="1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使用双向促进的目的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12745" y="4768215"/>
            <a:ext cx="5720715" cy="1553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遵守一个</a:t>
            </a:r>
            <a:r>
              <a:rPr lang="zh-CN" altLang="en-US"/>
              <a:t>协议</a:t>
            </a:r>
            <a:endParaRPr lang="zh-CN" altLang="en-US"/>
          </a:p>
          <a:p>
            <a:pPr algn="ctr"/>
            <a:r>
              <a:rPr lang="zh-CN" altLang="en-US"/>
              <a:t>开源</a:t>
            </a:r>
            <a:r>
              <a:rPr lang="zh-CN" altLang="en-US"/>
              <a:t>许可证</a:t>
            </a:r>
            <a:endParaRPr lang="zh-CN" altLang="en-US"/>
          </a:p>
        </p:txBody>
      </p:sp>
      <p:sp>
        <p:nvSpPr>
          <p:cNvPr id="5" name="上箭头 4"/>
          <p:cNvSpPr/>
          <p:nvPr/>
        </p:nvSpPr>
        <p:spPr>
          <a:xfrm>
            <a:off x="5424170" y="3985895"/>
            <a:ext cx="720090" cy="80264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681990" y="2752090"/>
            <a:ext cx="106680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开源是指在许可证的许可下向公众提供可以查看、使用、修改和分发的源代码。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无论是个人、公司、小型企业、非营利组织还是政府机构，开源代码通常符合企业或个人的最大利益。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9890" y="1536700"/>
            <a:ext cx="11196955" cy="4846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为开源项目做出贡献是一种学习、教授、分享和积累经验的有益方式。 你应该为开源项目做出贡献的原因有很多，例如：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优化日常工具</a:t>
            </a: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                                    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寻找指导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技能学习</a:t>
            </a: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                                        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技能分享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技能分享</a:t>
            </a: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                                        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深入探索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    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职业发展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ctr">
              <a:lnSpc>
                <a:spcPct val="150000"/>
              </a:lnSpc>
              <a:buClrTx/>
              <a:buSzTx/>
              <a:buNone/>
            </a:pP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此外，它本身就其乐无穷，会让你感觉很棒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2310" y="2447290"/>
            <a:ext cx="4215765" cy="3364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你可以为项目文档增添详细说明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你可以为特定项目撰写指南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你可以为项目添加代码示例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你可以为项目编写教程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60575" y="6242685"/>
            <a:ext cx="6343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所有包括但不限于这些方式都可以为开源项目做贡献。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918075" y="2447290"/>
            <a:ext cx="72739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你可以在</a:t>
            </a:r>
            <a:r>
              <a:rPr lang="zh-CN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一些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平台上回答有关问题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你可以为其他贡献者的工作提供反馈和建议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你可以修复项目中发现的错误，并优化项目的工作目录结构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。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•</a:t>
            </a:r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你可以参与项目的日常维护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442085" y="1326515"/>
            <a:ext cx="8615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为开源项目做贡献并不一定意味着你必须为代码库做贡献。 你可以通过多种不同方式为开源做贡献</a:t>
            </a:r>
            <a:r>
              <a:rPr lang="zh-CN" sz="20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：</a:t>
            </a:r>
            <a:endParaRPr sz="20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>
            <p:custDataLst>
              <p:tags r:id="rId1"/>
            </p:custDataLst>
          </p:nvPr>
        </p:nvGrpSpPr>
        <p:grpSpPr>
          <a:xfrm>
            <a:off x="4811931" y="1952410"/>
            <a:ext cx="5184775" cy="1014730"/>
            <a:chOff x="5401703" y="751541"/>
            <a:chExt cx="5184775" cy="1014730"/>
          </a:xfrm>
        </p:grpSpPr>
        <p:sp>
          <p:nvSpPr>
            <p:cNvPr id="52" name="文本框 51"/>
            <p:cNvSpPr txBox="1"/>
            <p:nvPr>
              <p:custDataLst>
                <p:tags r:id="rId2"/>
              </p:custDataLst>
            </p:nvPr>
          </p:nvSpPr>
          <p:spPr>
            <a:xfrm>
              <a:off x="6401828" y="751541"/>
              <a:ext cx="418465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indent="0" algn="l">
                <a:lnSpc>
                  <a:spcPct val="150000"/>
                </a:lnSpc>
                <a:defRPr/>
              </a:pPr>
              <a:r>
                <a:rPr lang="en-US" sz="2000" spc="600">
                  <a:solidFill>
                    <a:srgbClr val="FFFFFF"/>
                  </a:solidFill>
                  <a:latin typeface="阿里巴巴普惠体 3.0 65 Medium"/>
                  <a:sym typeface="+mn-ea"/>
                </a:rPr>
                <a:t>探索开源之路</a:t>
              </a:r>
              <a:endParaRPr lang="en-US" sz="2000"/>
            </a:p>
            <a:p>
              <a:pPr indent="0" algn="l">
                <a:lnSpc>
                  <a:spcPct val="150000"/>
                </a:lnSpc>
              </a:pPr>
              <a:r>
                <a:rPr lang="en-US" sz="2000" spc="600">
                  <a:solidFill>
                    <a:srgbClr val="FFFFFF"/>
                  </a:solidFill>
                  <a:latin typeface="阿里巴巴普惠体 3.0 65 Medium"/>
                  <a:sym typeface="+mn-ea"/>
                </a:rPr>
                <a:t>个人价值的探索与实现</a:t>
              </a:r>
              <a:endParaRPr lang="zh-CN" altLang="en-US" sz="2000" spc="6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  <p:sp>
          <p:nvSpPr>
            <p:cNvPr id="50" name="矩形: 圆角 1"/>
            <p:cNvSpPr/>
            <p:nvPr>
              <p:custDataLst>
                <p:tags r:id="rId3"/>
              </p:custDataLst>
            </p:nvPr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gradFill>
              <a:gsLst>
                <a:gs pos="42000">
                  <a:srgbClr val="EC5763"/>
                </a:gs>
                <a:gs pos="0">
                  <a:srgbClr val="F28F97"/>
                </a:gs>
                <a:gs pos="100000">
                  <a:srgbClr val="E51E2E"/>
                </a:gs>
              </a:gsLst>
              <a:lin ang="5400000" scaled="1"/>
            </a:gra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4"/>
              </p:custDataLst>
            </p:nvPr>
          </p:nvSpPr>
          <p:spPr>
            <a:xfrm>
              <a:off x="5578029" y="961610"/>
              <a:ext cx="524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阿里巴巴普惠体 3.0 65 Medium" panose="00020600040101010101" charset="-122"/>
                  <a:ea typeface="阿里巴巴普惠体 3.0 65 Medium" panose="00020600040101010101" charset="-122"/>
                </a:rPr>
                <a:t>1</a:t>
              </a:r>
              <a:endParaRPr lang="en-US" altLang="zh-CN" sz="24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</p:grpSp>
      <p:grpSp>
        <p:nvGrpSpPr>
          <p:cNvPr id="54" name="组合 53"/>
          <p:cNvGrpSpPr/>
          <p:nvPr>
            <p:custDataLst>
              <p:tags r:id="rId5"/>
            </p:custDataLst>
          </p:nvPr>
        </p:nvGrpSpPr>
        <p:grpSpPr>
          <a:xfrm>
            <a:off x="4811931" y="3158481"/>
            <a:ext cx="5184775" cy="553386"/>
            <a:chOff x="5401703" y="887431"/>
            <a:chExt cx="5184775" cy="553386"/>
          </a:xfrm>
        </p:grpSpPr>
        <p:sp>
          <p:nvSpPr>
            <p:cNvPr id="58" name="文本框 57"/>
            <p:cNvSpPr txBox="1"/>
            <p:nvPr>
              <p:custDataLst>
                <p:tags r:id="rId6"/>
              </p:custDataLst>
            </p:nvPr>
          </p:nvSpPr>
          <p:spPr>
            <a:xfrm>
              <a:off x="6401828" y="887431"/>
              <a:ext cx="418465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/>
              <a:r>
                <a:rPr lang="en-US" sz="2000" spc="600">
                  <a:solidFill>
                    <a:srgbClr val="FFFFFF"/>
                  </a:solidFill>
                  <a:latin typeface="阿里巴巴普惠体 3.0 65 Medium"/>
                </a:rPr>
                <a:t>如何参与开源</a:t>
              </a:r>
              <a:endParaRPr lang="en-US" sz="2000" spc="600">
                <a:solidFill>
                  <a:srgbClr val="FFFFFF"/>
                </a:solidFill>
                <a:latin typeface="阿里巴巴普惠体 3.0 65 Medium"/>
              </a:endParaRPr>
            </a:p>
          </p:txBody>
        </p:sp>
        <p:sp>
          <p:nvSpPr>
            <p:cNvPr id="56" name="矩形: 圆角 1"/>
            <p:cNvSpPr/>
            <p:nvPr>
              <p:custDataLst>
                <p:tags r:id="rId7"/>
              </p:custDataLst>
            </p:nvPr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gradFill>
              <a:gsLst>
                <a:gs pos="42000">
                  <a:srgbClr val="EC5763"/>
                </a:gs>
                <a:gs pos="0">
                  <a:srgbClr val="F28F97"/>
                </a:gs>
                <a:gs pos="100000">
                  <a:srgbClr val="E51E2E"/>
                </a:gs>
              </a:gsLst>
              <a:lin ang="5400000" scaled="1"/>
            </a:gra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8"/>
              </p:custDataLst>
            </p:nvPr>
          </p:nvSpPr>
          <p:spPr>
            <a:xfrm>
              <a:off x="5578029" y="961610"/>
              <a:ext cx="524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阿里巴巴普惠体 3.0 65 Medium" panose="00020600040101010101" charset="-122"/>
                  <a:ea typeface="阿里巴巴普惠体 3.0 65 Medium" panose="00020600040101010101" charset="-122"/>
                </a:rPr>
                <a:t>2</a:t>
              </a:r>
              <a:endParaRPr lang="en-US" altLang="zh-CN" sz="24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</p:grpSp>
      <p:sp>
        <p:nvSpPr>
          <p:cNvPr id="18" name="TextBox 54"/>
          <p:cNvSpPr txBox="1"/>
          <p:nvPr/>
        </p:nvSpPr>
        <p:spPr>
          <a:xfrm>
            <a:off x="2207680" y="2254343"/>
            <a:ext cx="1436370" cy="797560"/>
          </a:xfrm>
          <a:prstGeom prst="rect">
            <a:avLst/>
          </a:prstGeom>
          <a:noFill/>
          <a:effectLst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zh-CN" altLang="en-US" sz="44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目录</a:t>
            </a:r>
            <a:endParaRPr lang="zh-CN" altLang="en-US" sz="44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19" name="TextBox 55"/>
          <p:cNvSpPr txBox="1"/>
          <p:nvPr/>
        </p:nvSpPr>
        <p:spPr>
          <a:xfrm>
            <a:off x="1775880" y="2967173"/>
            <a:ext cx="2292350" cy="489585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2400" spc="6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CONTENTS</a:t>
            </a:r>
            <a:endParaRPr lang="en-US" altLang="zh-CN" sz="2400" spc="6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4811931" y="4112886"/>
            <a:ext cx="5184775" cy="553386"/>
            <a:chOff x="5401703" y="887431"/>
            <a:chExt cx="5184775" cy="553386"/>
          </a:xfrm>
        </p:grpSpPr>
        <p:sp>
          <p:nvSpPr>
            <p:cNvPr id="4" name="文本框 3"/>
            <p:cNvSpPr txBox="1"/>
            <p:nvPr>
              <p:custDataLst>
                <p:tags r:id="rId11"/>
              </p:custDataLst>
            </p:nvPr>
          </p:nvSpPr>
          <p:spPr>
            <a:xfrm>
              <a:off x="6401828" y="887431"/>
              <a:ext cx="418465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indent="0" algn="l">
                <a:lnSpc>
                  <a:spcPct val="150000"/>
                </a:lnSpc>
                <a:defRPr/>
              </a:pPr>
              <a:r>
                <a:rPr lang="en-US" sz="2000" spc="600">
                  <a:solidFill>
                    <a:srgbClr val="FFFFFF"/>
                  </a:solidFill>
                  <a:latin typeface="阿里巴巴普惠体 3.0 65 Medium"/>
                  <a:sym typeface="+mn-ea"/>
                </a:rPr>
                <a:t>个人感悟</a:t>
              </a:r>
              <a:endParaRPr lang="en-US" sz="2000" spc="600">
                <a:solidFill>
                  <a:srgbClr val="FFFFFF"/>
                </a:solidFill>
                <a:latin typeface="阿里巴巴普惠体 3.0 65 Medium"/>
              </a:endParaRPr>
            </a:p>
          </p:txBody>
        </p:sp>
        <p:sp>
          <p:nvSpPr>
            <p:cNvPr id="5" name="矩形: 圆角 1"/>
            <p:cNvSpPr/>
            <p:nvPr>
              <p:custDataLst>
                <p:tags r:id="rId12"/>
              </p:custDataLst>
            </p:nvPr>
          </p:nvSpPr>
          <p:spPr>
            <a:xfrm>
              <a:off x="5401703" y="947331"/>
              <a:ext cx="870857" cy="493486"/>
            </a:xfrm>
            <a:prstGeom prst="roundRect">
              <a:avLst/>
            </a:prstGeom>
            <a:gradFill>
              <a:gsLst>
                <a:gs pos="42000">
                  <a:srgbClr val="EC5763"/>
                </a:gs>
                <a:gs pos="0">
                  <a:srgbClr val="F28F97"/>
                </a:gs>
                <a:gs pos="100000">
                  <a:srgbClr val="E51E2E"/>
                </a:gs>
              </a:gsLst>
              <a:lin ang="5400000" scaled="1"/>
            </a:gra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3"/>
              </p:custDataLst>
            </p:nvPr>
          </p:nvSpPr>
          <p:spPr>
            <a:xfrm>
              <a:off x="5578029" y="961610"/>
              <a:ext cx="5245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阿里巴巴普惠体 3.0 65 Medium" panose="00020600040101010101" charset="-122"/>
                  <a:ea typeface="阿里巴巴普惠体 3.0 65 Medium" panose="00020600040101010101" charset="-122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2470" y="1220470"/>
            <a:ext cx="10000615" cy="535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选择开源项目时</a:t>
            </a:r>
            <a:r>
              <a:rPr lang="zh-CN"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</a:t>
            </a:r>
            <a:endParaRPr lang="zh-CN"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1.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项目活力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：检查GitHub上的活跃度，包括代码提交、问题跟踪和社区讨论。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2.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技术契合度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：选择与我的技能和职业目标相匹配的项目。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3.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社区文</a:t>
            </a:r>
            <a:r>
              <a:rPr lang="zh-CN"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化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：评估社区的开放性和友好度，寻找积极支持新手的社区。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贡献代码时</a:t>
            </a:r>
            <a:r>
              <a:rPr lang="zh-CN"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</a:t>
            </a:r>
            <a:endParaRPr lang="zh-CN"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1.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理解项目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：在编码前，深入理解项目的架构和功能。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2.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选择任务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：从项目问题列表中挑选适合的任务。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3.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编写代码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：遵循编码规范，确保代码清晰、包含注释和测试用例。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4.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提交PR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：在GitHub上提交Pull Request，并详细说明更改内容和影响。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与社区合作时</a:t>
            </a:r>
            <a:r>
              <a:rPr lang="zh-CN"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</a:t>
            </a:r>
            <a:endParaRPr lang="zh-CN"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1.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沟通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：积极参与讨论，对不懂的问题提问，对他人贡献表示感谢。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2.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尊重多样性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：尊重不同文化和技术背景，接受不同观点。</a:t>
            </a:r>
            <a:endParaRPr sz="1900"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3. </a:t>
            </a:r>
            <a:r>
              <a:rPr sz="1900" b="1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学习成长</a:t>
            </a:r>
            <a:r>
              <a:rPr sz="19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：将项目参与视为提升技术和团队合作的机会。</a:t>
            </a:r>
            <a:endParaRPr lang="zh-CN" altLang="en-US" sz="1900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112" y="839736"/>
            <a:ext cx="11553680" cy="6122098"/>
          </a:xfrm>
          <a:prstGeom prst="rect">
            <a:avLst/>
          </a:prstGeom>
          <a:ln w="12700">
            <a:noFill/>
            <a:prstDash val="solid"/>
          </a:ln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8770" y="2370455"/>
            <a:ext cx="7847965" cy="4211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3015" y="939800"/>
            <a:ext cx="8994775" cy="13392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850" y="1325880"/>
            <a:ext cx="11430000" cy="4864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01279" y="2412901"/>
            <a:ext cx="5911850" cy="41148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rtlCol="0" anchor="ctr">
            <a:no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0" i="0" u="none" strike="noStrike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“开源之夏” 是由中科院软件所 “开源软件供应链点亮计划” 发起并长期支持的一项暑期开源活动。其主要目的是鼓励在校学生积极参与开源软件的开发维护，培养和发掘更多优秀的开发者，促进优秀开源软件社区的蓬勃发展，助力开源软件供应链建设。通过该活动，学生们能够接触到真实的开源项目，提升自己的技术能力和实践经验，同时也为开源社区的发展注入新的活力。</a:t>
            </a:r>
            <a:endParaRPr lang="en-US" sz="110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936" y="884924"/>
            <a:ext cx="3524680" cy="1170828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387" y="1973974"/>
            <a:ext cx="4151213" cy="3645776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265" y="1079500"/>
            <a:ext cx="11382375" cy="5730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45" t="391" r="1145" b="1942"/>
          <a:stretch>
            <a:fillRect/>
          </a:stretch>
        </p:blipFill>
        <p:spPr>
          <a:xfrm>
            <a:off x="0" y="1255395"/>
            <a:ext cx="12192000" cy="42792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250350" y="1729833"/>
            <a:ext cx="224917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03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91480" y="2305685"/>
            <a:ext cx="5022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indent="0" algn="l">
              <a:lnSpc>
                <a:spcPct val="150000"/>
              </a:lnSpc>
              <a:defRPr/>
            </a:pPr>
            <a:r>
              <a:rPr lang="en-US" sz="3200" spc="600">
                <a:solidFill>
                  <a:srgbClr val="FFFFFF"/>
                </a:solidFill>
                <a:latin typeface="阿里巴巴普惠体 3.0 65 Medium"/>
                <a:sym typeface="+mn-ea"/>
              </a:rPr>
              <a:t> 个人感悟</a:t>
            </a:r>
            <a:endParaRPr lang="en-US" sz="3200" spc="600">
              <a:solidFill>
                <a:srgbClr val="FFFFFF"/>
              </a:solidFill>
              <a:latin typeface="阿里巴巴普惠体 3.0 65 Medium"/>
              <a:sym typeface="+mn-ea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5233"/>
          <a:stretch>
            <a:fillRect/>
          </a:stretch>
        </p:blipFill>
        <p:spPr>
          <a:xfrm>
            <a:off x="1789430" y="1489075"/>
            <a:ext cx="8698865" cy="5008880"/>
          </a:xfrm>
          <a:prstGeom prst="rect">
            <a:avLst/>
          </a:prstGeom>
        </p:spPr>
      </p:pic>
      <p:sp>
        <p:nvSpPr>
          <p:cNvPr id="3079" name="文本框 14"/>
          <p:cNvSpPr txBox="1"/>
          <p:nvPr>
            <p:custDataLst>
              <p:tags r:id="rId3"/>
            </p:custDataLst>
          </p:nvPr>
        </p:nvSpPr>
        <p:spPr>
          <a:xfrm>
            <a:off x="496570" y="869950"/>
            <a:ext cx="243332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参与开源的意义</a:t>
            </a:r>
            <a:endParaRPr lang="zh-CN" altLang="en-US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22730"/>
            <a:ext cx="11296650" cy="4981575"/>
          </a:xfrm>
          <a:prstGeom prst="rect">
            <a:avLst/>
          </a:prstGeom>
        </p:spPr>
      </p:pic>
      <p:sp>
        <p:nvSpPr>
          <p:cNvPr id="3079" name="文本框 14"/>
          <p:cNvSpPr txBox="1"/>
          <p:nvPr>
            <p:custDataLst>
              <p:tags r:id="rId3"/>
            </p:custDataLst>
          </p:nvPr>
        </p:nvSpPr>
        <p:spPr>
          <a:xfrm>
            <a:off x="496570" y="869950"/>
            <a:ext cx="19411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从沉淀到输出</a:t>
            </a:r>
            <a:endParaRPr lang="zh-CN" altLang="en-US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0" y="2597785"/>
            <a:ext cx="365760" cy="167640"/>
          </a:xfrm>
          <a:prstGeom prst="rect">
            <a:avLst/>
          </a:prstGeom>
        </p:spPr>
      </p:pic>
      <p:sp>
        <p:nvSpPr>
          <p:cNvPr id="4" name="TextBox 54"/>
          <p:cNvSpPr txBox="1"/>
          <p:nvPr/>
        </p:nvSpPr>
        <p:spPr>
          <a:xfrm>
            <a:off x="3181770" y="1729833"/>
            <a:ext cx="2386330" cy="2244090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13800" spc="300" dirty="0">
                <a:solidFill>
                  <a:schemeClr val="bg1"/>
                </a:solidFill>
                <a:latin typeface="阿里巴巴普惠体 3.0 95 ExtraBold" panose="00020600040101010101" charset="-122"/>
                <a:ea typeface="阿里巴巴普惠体 3.0 95 ExtraBold" panose="00020600040101010101" charset="-122"/>
              </a:rPr>
              <a:t>01</a:t>
            </a:r>
            <a:endParaRPr lang="en-US" altLang="zh-CN" sz="13800" spc="300" dirty="0">
              <a:solidFill>
                <a:schemeClr val="bg1"/>
              </a:solidFill>
              <a:latin typeface="阿里巴巴普惠体 3.0 95 ExtraBold" panose="00020600040101010101" charset="-122"/>
              <a:ea typeface="阿里巴巴普惠体 3.0 95 ExtraBold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91480" y="2305685"/>
            <a:ext cx="50228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indent="0" algn="l">
              <a:lnSpc>
                <a:spcPct val="150000"/>
              </a:lnSpc>
              <a:defRPr/>
            </a:pPr>
            <a:r>
              <a:rPr lang="en-US" sz="3200" spc="600">
                <a:solidFill>
                  <a:srgbClr val="FFFFFF"/>
                </a:solidFill>
                <a:latin typeface="阿里巴巴普惠体 3.0 65 Medium"/>
                <a:sym typeface="+mn-ea"/>
              </a:rPr>
              <a:t>探索开源之路</a:t>
            </a:r>
            <a:endParaRPr lang="en-US" sz="3200"/>
          </a:p>
          <a:p>
            <a:pPr indent="0" algn="l">
              <a:lnSpc>
                <a:spcPct val="150000"/>
              </a:lnSpc>
            </a:pPr>
            <a:r>
              <a:rPr lang="en-US" sz="3200" spc="600">
                <a:solidFill>
                  <a:srgbClr val="FFFFFF"/>
                </a:solidFill>
                <a:latin typeface="阿里巴巴普惠体 3.0 65 Medium"/>
                <a:sym typeface="+mn-ea"/>
              </a:rPr>
              <a:t>个人价值的探索与实现</a:t>
            </a:r>
            <a:endParaRPr lang="zh-CN" altLang="en-US" sz="3200" spc="600" dirty="0">
              <a:solidFill>
                <a:schemeClr val="bg1"/>
              </a:solidFill>
              <a:latin typeface="阿里巴巴普惠体 3.0 65 Medium" panose="00020600040101010101" charset="-122"/>
              <a:ea typeface="阿里巴巴普惠体 3.0 65 Medium" panose="00020600040101010101" charset="-122"/>
            </a:endParaRPr>
          </a:p>
        </p:txBody>
      </p:sp>
      <p:pic>
        <p:nvPicPr>
          <p:cNvPr id="3" name="图片 2" descr="资源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760" y="1512570"/>
            <a:ext cx="1229995" cy="1740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1934210"/>
            <a:ext cx="10981690" cy="3910330"/>
          </a:xfrm>
          <a:prstGeom prst="rect">
            <a:avLst/>
          </a:prstGeom>
        </p:spPr>
      </p:pic>
      <p:sp>
        <p:nvSpPr>
          <p:cNvPr id="3079" name="文本框 14"/>
          <p:cNvSpPr txBox="1"/>
          <p:nvPr>
            <p:custDataLst>
              <p:tags r:id="rId3"/>
            </p:custDataLst>
          </p:nvPr>
        </p:nvSpPr>
        <p:spPr>
          <a:xfrm>
            <a:off x="496570" y="869950"/>
            <a:ext cx="19411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主动到驱动</a:t>
            </a:r>
            <a:endParaRPr lang="zh-CN" altLang="en-US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5" y="2058035"/>
            <a:ext cx="10301605" cy="3392805"/>
          </a:xfrm>
          <a:prstGeom prst="rect">
            <a:avLst/>
          </a:prstGeom>
        </p:spPr>
      </p:pic>
      <p:sp>
        <p:nvSpPr>
          <p:cNvPr id="3079" name="文本框 14"/>
          <p:cNvSpPr txBox="1"/>
          <p:nvPr>
            <p:custDataLst>
              <p:tags r:id="rId3"/>
            </p:custDataLst>
          </p:nvPr>
        </p:nvSpPr>
        <p:spPr>
          <a:xfrm>
            <a:off x="496570" y="869950"/>
            <a:ext cx="19411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持续学习</a:t>
            </a:r>
            <a:endParaRPr lang="zh-CN" altLang="en-US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" y="1694180"/>
            <a:ext cx="10433685" cy="4656455"/>
          </a:xfrm>
          <a:prstGeom prst="rect">
            <a:avLst/>
          </a:prstGeom>
        </p:spPr>
      </p:pic>
      <p:sp>
        <p:nvSpPr>
          <p:cNvPr id="3079" name="文本框 14"/>
          <p:cNvSpPr txBox="1"/>
          <p:nvPr>
            <p:custDataLst>
              <p:tags r:id="rId3"/>
            </p:custDataLst>
          </p:nvPr>
        </p:nvSpPr>
        <p:spPr>
          <a:xfrm>
            <a:off x="496570" y="869950"/>
            <a:ext cx="194119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开源在于打破</a:t>
            </a:r>
            <a:endParaRPr lang="zh-CN" altLang="en-US"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文本框 5"/>
          <p:cNvSpPr txBox="1"/>
          <p:nvPr>
            <p:custDataLst>
              <p:tags r:id="rId1"/>
            </p:custDataLst>
          </p:nvPr>
        </p:nvSpPr>
        <p:spPr>
          <a:xfrm>
            <a:off x="918" y="2688148"/>
            <a:ext cx="12191084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48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不要害怕，勇敢地迈出第一步</a:t>
            </a:r>
            <a:endParaRPr lang="zh-CN" altLang="en-US" sz="48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6149" name="文本框 5"/>
          <p:cNvSpPr txBox="1"/>
          <p:nvPr>
            <p:custDataLst>
              <p:tags r:id="rId2"/>
            </p:custDataLst>
          </p:nvPr>
        </p:nvSpPr>
        <p:spPr>
          <a:xfrm>
            <a:off x="745490" y="1899920"/>
            <a:ext cx="10549255" cy="3571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勇敢地迈出参与开源项目的第一步，意味着拥抱一个充满机遇的技术世界。这不仅是一次技术的历练，更是精神的洗礼。</a:t>
            </a:r>
            <a:endParaRPr lang="zh-CN" altLang="en-US" sz="24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在开源的广阔天地中，每一步都充满挑战，但当你站在山顶回望，你会发现那是一段无比珍贵的经历。</a:t>
            </a:r>
            <a:endParaRPr lang="zh-CN" altLang="en-US" sz="24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开源社区欢迎每一个愿意分享、协作和创新的成员，你的每一次尝试和贡献，无论大小，都是推动项目向前发展的重要力量。</a:t>
            </a:r>
            <a:endParaRPr lang="zh-CN" altLang="en-US" sz="24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所以，不要犹豫，现在就开始你的开源之旅吧，你将收获的将远超你的想象，而这段经历也将成为你人生中一笔宝贵的财富。</a:t>
            </a:r>
            <a:endParaRPr lang="zh-CN" altLang="en-US" sz="24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2400" b="1">
              <a:solidFill>
                <a:schemeClr val="tx1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6149" name="文本框 5"/>
          <p:cNvSpPr txBox="1"/>
          <p:nvPr>
            <p:custDataLst>
              <p:tags r:id="rId2"/>
            </p:custDataLst>
          </p:nvPr>
        </p:nvSpPr>
        <p:spPr>
          <a:xfrm>
            <a:off x="1990090" y="3073400"/>
            <a:ext cx="8211185" cy="711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躬身入局，置身其中，无论身处何位，皆可觅得个人之机缘。</a:t>
            </a:r>
            <a:endParaRPr lang="zh-CN" altLang="en-US" sz="24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文本框 5"/>
          <p:cNvSpPr txBox="1"/>
          <p:nvPr>
            <p:custDataLst>
              <p:tags r:id="rId1"/>
            </p:custDataLst>
          </p:nvPr>
        </p:nvSpPr>
        <p:spPr>
          <a:xfrm>
            <a:off x="918" y="2143318"/>
            <a:ext cx="12191084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4800" b="1">
                <a:solidFill>
                  <a:srgbClr val="7030A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THANK  YOU</a:t>
            </a:r>
            <a:endParaRPr lang="en-US" altLang="zh-CN" sz="4800" b="1">
              <a:solidFill>
                <a:srgbClr val="7030A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95" y="2973070"/>
            <a:ext cx="2442210" cy="2442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828040" y="2490470"/>
            <a:ext cx="106680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在当今这个信息爆炸的时代，开源运动已经成为推动全球技术创新和知识共享的重要力量。然而，当我们将目光投向那些欠发达地区，不难发现，尽管开源资源的潜力巨大，但它们在这些地区的普及和应用却远远不够。教育资源的不均衡分配，使得许多有潜力的</a:t>
            </a:r>
            <a:r>
              <a:rPr lang="zh-CN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大学生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无法接触到最新的技术和知识，限制了他们个人的发展</a:t>
            </a:r>
            <a:r>
              <a:rPr lang="zh-CN"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，影响未来的职业选择</a:t>
            </a: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71755" y="880110"/>
            <a:ext cx="6662420" cy="542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sz="2000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我对开源的理解、开源与我的故事经历了一次深刻的蜕变。</a:t>
            </a:r>
            <a:endParaRPr sz="20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文本框 14"/>
          <p:cNvSpPr txBox="1"/>
          <p:nvPr>
            <p:custDataLst>
              <p:tags r:id="rId3"/>
            </p:custDataLst>
          </p:nvPr>
        </p:nvSpPr>
        <p:spPr>
          <a:xfrm>
            <a:off x="2346960" y="5640705"/>
            <a:ext cx="71748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sz="1600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想把自己学编程的苦与乐、经验和教训，分享给更多像我一样热爱编程的人。</a:t>
            </a:r>
            <a:endParaRPr sz="1600"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" y="2206625"/>
            <a:ext cx="5201920" cy="292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530" y="2098040"/>
            <a:ext cx="3954780" cy="29660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2" name="文本框 14"/>
          <p:cNvSpPr txBox="1"/>
          <p:nvPr>
            <p:custDataLst>
              <p:tags r:id="rId2"/>
            </p:custDataLst>
          </p:nvPr>
        </p:nvSpPr>
        <p:spPr>
          <a:xfrm>
            <a:off x="198755" y="1423035"/>
            <a:ext cx="117938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成立就业创业协会的过程中，我注意到计算机专业的毕业生就业率并不理想，主要原因是他们在见识、</a:t>
            </a:r>
            <a:r>
              <a:rPr lang="zh-CN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能力储备</a:t>
            </a:r>
            <a:r>
              <a:rPr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存在不足。</a:t>
            </a:r>
            <a:endParaRPr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844" t="20333" r="-1083" b="20042"/>
          <a:stretch>
            <a:fillRect/>
          </a:stretch>
        </p:blipFill>
        <p:spPr>
          <a:xfrm>
            <a:off x="2625090" y="2484755"/>
            <a:ext cx="6941820" cy="3128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087880" y="1167765"/>
            <a:ext cx="7673340" cy="53327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文本框 14"/>
          <p:cNvSpPr txBox="1"/>
          <p:nvPr>
            <p:custDataLst>
              <p:tags r:id="rId1"/>
            </p:custDataLst>
          </p:nvPr>
        </p:nvSpPr>
        <p:spPr>
          <a:xfrm>
            <a:off x="1043940" y="1823720"/>
            <a:ext cx="10104120" cy="12807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正是基于这样的观察和认识</a:t>
            </a:r>
            <a:r>
              <a:rPr lang="zh-CN"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，在贵人的引荐下，</a:t>
            </a:r>
            <a:r>
              <a:rPr>
                <a:solidFill>
                  <a:schemeClr val="tx1"/>
                </a:solidFill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</a:rPr>
              <a:t>我决定投身于开源领域，致力于将优质的开源资源引入到这些地区，特别是教育领域。我相信，通过开源，我们不仅能够为学生提供学习新技术的平台，还能够激发他们的创造力和解决问题的能力。</a:t>
            </a:r>
            <a:endParaRPr>
              <a:solidFill>
                <a:schemeClr val="tx1"/>
              </a:solidFill>
              <a:latin typeface="阿里巴巴普惠体 3.0 65 Medium" panose="00020600040101010101" charset="-122"/>
              <a:ea typeface="阿里巴巴普惠体 3.0 65 Medium" panose="00020600040101010101" charset="-122"/>
              <a:cs typeface="阿里巴巴普惠体 3.0 65 Medium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940" y="3672840"/>
            <a:ext cx="9022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除持续在社区中贡献外，我渐渐成为了一位开源布道者、社区</a:t>
            </a:r>
            <a:r>
              <a:rPr lang="zh-CN"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管理</a:t>
            </a:r>
            <a:r>
              <a:rPr>
                <a:latin typeface="阿里巴巴普惠体 3.0 65 Medium" panose="00020600040101010101" charset="-122"/>
                <a:ea typeface="阿里巴巴普惠体 3.0 65 Medium" panose="00020600040101010101" charset="-122"/>
                <a:cs typeface="阿里巴巴普惠体 3.0 65 Medium" panose="00020600040101010101" charset="-122"/>
                <a:sym typeface="+mn-ea"/>
              </a:rPr>
              <a:t>者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247265" y="4346575"/>
            <a:ext cx="7482840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olidFill>
                  <a:schemeClr val="tx1"/>
                </a:solidFill>
              </a:rPr>
              <a:t>deepin</a:t>
            </a:r>
            <a:r>
              <a:rPr lang="zh-CN" altLang="en-US" b="1">
                <a:solidFill>
                  <a:schemeClr val="tx1"/>
                </a:solidFill>
              </a:rPr>
              <a:t>校园大使、</a:t>
            </a:r>
            <a:r>
              <a:rPr lang="en-US" b="1">
                <a:solidFill>
                  <a:schemeClr val="tx1"/>
                </a:solidFill>
                <a:latin typeface="阿里巴巴普惠体 3.0 65 Medium"/>
                <a:sym typeface="+mn-ea"/>
              </a:rPr>
              <a:t>开放原子校源行开源大使</a:t>
            </a:r>
            <a:r>
              <a:rPr lang="zh-CN" altLang="en-US" b="1">
                <a:solidFill>
                  <a:schemeClr val="tx1"/>
                </a:solidFill>
                <a:latin typeface="阿里巴巴普惠体 3.0 65 Medium"/>
                <a:sym typeface="+mn-ea"/>
              </a:rPr>
              <a:t>、</a:t>
            </a:r>
            <a:r>
              <a:rPr lang="zh-CN" altLang="en-US" b="1">
                <a:solidFill>
                  <a:schemeClr val="tx1"/>
                </a:solidFill>
              </a:rPr>
              <a:t>华为鸿蒙开发者布道师</a:t>
            </a:r>
            <a:endParaRPr lang="zh-CN" altLang="en-US" b="1">
              <a:solidFill>
                <a:schemeClr val="tx1"/>
              </a:solidFill>
            </a:endParaRPr>
          </a:p>
          <a:p>
            <a:endParaRPr lang="zh-CN" altLang="en-US" b="1">
              <a:solidFill>
                <a:schemeClr val="tx1"/>
              </a:solidFill>
            </a:endParaRPr>
          </a:p>
          <a:p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开放原子开源社团会长、</a:t>
            </a:r>
            <a:r>
              <a:rPr lang="zh-CN" altLang="en-US" b="1">
                <a:sym typeface="+mn-ea"/>
              </a:rPr>
              <a:t>原</a:t>
            </a:r>
            <a:r>
              <a:rPr lang="en-US" altLang="zh-CN" b="1">
                <a:sym typeface="+mn-ea"/>
              </a:rPr>
              <a:t>HIFOSS社区运营</a:t>
            </a:r>
            <a:r>
              <a:rPr lang="zh-CN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    </a:t>
            </a:r>
            <a:r>
              <a:rPr lang="zh-CN" altLang="en-US" b="1">
                <a:sym typeface="+mn-ea"/>
              </a:rPr>
              <a:t>新鸿会创建者</a:t>
            </a:r>
            <a:endParaRPr lang="en-US" altLang="zh-CN" b="1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54" y="-152338"/>
            <a:ext cx="2800910" cy="1575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255" r="2111"/>
          <a:stretch>
            <a:fillRect/>
          </a:stretch>
        </p:blipFill>
        <p:spPr>
          <a:xfrm>
            <a:off x="937260" y="700405"/>
            <a:ext cx="2366010" cy="3439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-3863" t="27608" b="29009"/>
          <a:stretch>
            <a:fillRect/>
          </a:stretch>
        </p:blipFill>
        <p:spPr>
          <a:xfrm>
            <a:off x="6383655" y="1325245"/>
            <a:ext cx="5362575" cy="21037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-1685" t="32726" b="29786"/>
          <a:stretch>
            <a:fillRect/>
          </a:stretch>
        </p:blipFill>
        <p:spPr>
          <a:xfrm>
            <a:off x="6515100" y="3912235"/>
            <a:ext cx="5249545" cy="1935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655" y="955675"/>
            <a:ext cx="2294890" cy="3020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" y="4640580"/>
            <a:ext cx="2816225" cy="1826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270" y="4640580"/>
            <a:ext cx="3244850" cy="18268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COMMONDATA" val="eyJoZGlkIjoiMjZhM2JkYTA5MWM2ZmY5ZGZhMzU2ZWVlYWFkMmE2MzUifQ=="/>
  <p:tag name="commondata" val="eyJoZGlkIjoiYWJlMzVhMDY4YTllMGRhZGNkMzkxMWY4ZWYxMWI0Zj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8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49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1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2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3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4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5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6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7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8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59.xml><?xml version="1.0" encoding="utf-8"?>
<p:tagLst xmlns:p="http://schemas.openxmlformats.org/presentationml/2006/main">
  <p:tag name="KSO_WM_DIAGRAM_VIRTUALLY_FRAME" val="{&quot;height&quot;:345.75259842519694,&quot;left&quot;:372.34220472440944,&quot;top&quot;:87.48307086614173,&quot;width&quot;:523.9768503937008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DIAGRAM_VIRTUALLY_FRAME" val="{&quot;height&quot;:345.30259842519695,&quot;left&quot;:400.6422047244094,&quot;top&quot;:93.73307086614173,&quot;width&quot;:495.6768503937008}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</Words>
  <Application>WPS 演示</Application>
  <PresentationFormat>宽屏</PresentationFormat>
  <Paragraphs>180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阿里巴巴普惠体 3.0 95 ExtraBold</vt:lpstr>
      <vt:lpstr>阿里巴巴普惠体 3.0 65 Medium</vt:lpstr>
      <vt:lpstr>微软雅黑</vt:lpstr>
      <vt:lpstr>阿里巴巴普惠体 3.0 65 Medium</vt:lpstr>
      <vt:lpstr>Segoe Print</vt:lpstr>
      <vt:lpstr>Arial Unicode MS</vt:lpstr>
      <vt:lpstr>Calibri</vt:lpstr>
      <vt:lpstr>思源黑体 CN Heavy</vt:lpstr>
      <vt:lpstr>黑体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Lone brave</cp:lastModifiedBy>
  <cp:revision>196</cp:revision>
  <dcterms:created xsi:type="dcterms:W3CDTF">2024-11-27T05:15:00Z</dcterms:created>
  <dcterms:modified xsi:type="dcterms:W3CDTF">2024-11-30T03:14:17Z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A50175A579584D0E9EA542DA145821C4_13</vt:lpwstr>
  </property>
</Properties>
</file>